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6" r:id="rId16"/>
    <p:sldId id="269" r:id="rId17"/>
    <p:sldId id="270" r:id="rId18"/>
    <p:sldId id="288" r:id="rId19"/>
    <p:sldId id="28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ZqGNpMo9MmAbJ2NzY2LrHC15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12"/>
    <p:restoredTop sz="92629"/>
  </p:normalViewPr>
  <p:slideViewPr>
    <p:cSldViewPr snapToGrid="0" snapToObjects="1">
      <p:cViewPr varScale="1">
        <p:scale>
          <a:sx n="148" d="100"/>
          <a:sy n="148" d="100"/>
        </p:scale>
        <p:origin x="806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3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rgbClr val="FF0000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gradFill>
          <a:gsLst>
            <a:gs pos="53980">
              <a:srgbClr val="1D1F35"/>
            </a:gs>
            <a:gs pos="41000">
              <a:srgbClr val="1D1F35"/>
            </a:gs>
            <a:gs pos="0">
              <a:schemeClr val="accent1"/>
            </a:gs>
            <a:gs pos="41000">
              <a:schemeClr val="accent1"/>
            </a:gs>
            <a:gs pos="100000">
              <a:srgbClr val="1D1F35">
                <a:alpha val="65882"/>
              </a:srgbClr>
            </a:gs>
          </a:gsLst>
          <a:path path="circle">
            <a:fillToRect l="100000" t="100000"/>
          </a:path>
        </a:gradFill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F-8A49-86AB-54ED89F80DE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AD0F-8A49-86AB-54ED89F80DE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AD0F-8A49-86AB-54ED89F80D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Sequared Error (MSE)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700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Absolute Error (MAE)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2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0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903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>
            <a:spLocks noGrp="1"/>
          </p:cNvSpPr>
          <p:nvPr>
            <p:ph type="pic" idx="2"/>
          </p:nvPr>
        </p:nvSpPr>
        <p:spPr>
          <a:xfrm>
            <a:off x="9112052" y="1"/>
            <a:ext cx="3079948" cy="68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>
            <a:spLocks noGrp="1"/>
          </p:cNvSpPr>
          <p:nvPr>
            <p:ph type="pic" idx="3"/>
          </p:nvPr>
        </p:nvSpPr>
        <p:spPr>
          <a:xfrm>
            <a:off x="2" y="0"/>
            <a:ext cx="834514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>
            <a:spLocks noGrp="1"/>
          </p:cNvSpPr>
          <p:nvPr>
            <p:ph type="pic" idx="3"/>
          </p:nvPr>
        </p:nvSpPr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>
            <a:spLocks noGrp="1"/>
          </p:cNvSpPr>
          <p:nvPr>
            <p:ph type="pic" idx="3"/>
          </p:nvPr>
        </p:nvSpPr>
        <p:spPr>
          <a:xfrm>
            <a:off x="4269064" y="3004458"/>
            <a:ext cx="7922938" cy="385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>
            <a:spLocks noGrp="1"/>
          </p:cNvSpPr>
          <p:nvPr>
            <p:ph type="pic" idx="2"/>
          </p:nvPr>
        </p:nvSpPr>
        <p:spPr>
          <a:xfrm>
            <a:off x="2" y="2"/>
            <a:ext cx="10120863" cy="152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>
            <a:spLocks noGrp="1"/>
          </p:cNvSpPr>
          <p:nvPr>
            <p:ph type="pic" idx="3"/>
          </p:nvPr>
        </p:nvSpPr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>
            <a:spLocks noGrp="1"/>
          </p:cNvSpPr>
          <p:nvPr>
            <p:ph type="pic" idx="2"/>
          </p:nvPr>
        </p:nvSpPr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>
            <a:spLocks noGrp="1"/>
          </p:cNvSpPr>
          <p:nvPr>
            <p:ph type="pic" idx="3"/>
          </p:nvPr>
        </p:nvSpPr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>
            <a:spLocks noGrp="1"/>
          </p:cNvSpPr>
          <p:nvPr>
            <p:ph type="pic" idx="2"/>
          </p:nvPr>
        </p:nvSpPr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6"/>
          <p:cNvSpPr>
            <a:spLocks noGrp="1"/>
          </p:cNvSpPr>
          <p:nvPr>
            <p:ph type="pic" idx="3"/>
          </p:nvPr>
        </p:nvSpPr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7.xml"/><Relationship Id="rId5" Type="http://schemas.openxmlformats.org/officeDocument/2006/relationships/chart" Target="../charts/chart6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3.jp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/>
          <p:nvPr/>
        </p:nvSpPr>
        <p:spPr>
          <a:xfrm>
            <a:off x="-88490" y="-6852"/>
            <a:ext cx="12280490" cy="6871704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1"/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36" name="Google Shape;36;p1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38" name="Google Shape;38;p1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" name="Google Shape;40;p1"/>
          <p:cNvGrpSpPr/>
          <p:nvPr/>
        </p:nvGrpSpPr>
        <p:grpSpPr>
          <a:xfrm>
            <a:off x="656859" y="1609581"/>
            <a:ext cx="7210426" cy="3638838"/>
            <a:chOff x="962025" y="1679752"/>
            <a:chExt cx="7210426" cy="3638838"/>
          </a:xfrm>
        </p:grpSpPr>
        <p:sp>
          <p:nvSpPr>
            <p:cNvPr id="41" name="Google Shape;41;p1"/>
            <p:cNvSpPr txBox="1"/>
            <p:nvPr/>
          </p:nvSpPr>
          <p:spPr>
            <a:xfrm>
              <a:off x="962025" y="1679752"/>
              <a:ext cx="7210426" cy="2800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</a:t>
              </a:r>
              <a:br>
                <a:rPr lang="en-US" sz="8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8800" b="1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 Futures</a:t>
              </a:r>
              <a:endParaRPr sz="8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1"/>
            <p:cNvGrpSpPr/>
            <p:nvPr/>
          </p:nvGrpSpPr>
          <p:grpSpPr>
            <a:xfrm>
              <a:off x="1074964" y="4588971"/>
              <a:ext cx="3448050" cy="729619"/>
              <a:chOff x="1162050" y="4797475"/>
              <a:chExt cx="3448050" cy="729619"/>
            </a:xfrm>
          </p:grpSpPr>
          <p:sp>
            <p:nvSpPr>
              <p:cNvPr id="43" name="Google Shape;43;p1"/>
              <p:cNvSpPr/>
              <p:nvPr/>
            </p:nvSpPr>
            <p:spPr>
              <a:xfrm>
                <a:off x="1162050" y="4797475"/>
                <a:ext cx="3448050" cy="7296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52400" dist="1143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"/>
              <p:cNvSpPr txBox="1"/>
              <p:nvPr/>
            </p:nvSpPr>
            <p:spPr>
              <a:xfrm>
                <a:off x="1557338" y="4962229"/>
                <a:ext cx="26574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</a:rPr>
                  <a:t>Brian Matsiko</a:t>
                </a:r>
                <a:endParaRPr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0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10"/>
          <p:cNvGrpSpPr/>
          <p:nvPr/>
        </p:nvGrpSpPr>
        <p:grpSpPr>
          <a:xfrm>
            <a:off x="449944" y="751611"/>
            <a:ext cx="11292112" cy="5354779"/>
            <a:chOff x="449945" y="741220"/>
            <a:chExt cx="11292112" cy="5354779"/>
          </a:xfrm>
        </p:grpSpPr>
        <p:sp>
          <p:nvSpPr>
            <p:cNvPr id="256" name="Google Shape;256;p10"/>
            <p:cNvSpPr txBox="1"/>
            <p:nvPr/>
          </p:nvSpPr>
          <p:spPr>
            <a:xfrm>
              <a:off x="3789590" y="741220"/>
              <a:ext cx="46128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TSLA</a:t>
              </a:r>
              <a:endParaRPr/>
            </a:p>
          </p:txBody>
        </p:sp>
        <p:grpSp>
          <p:nvGrpSpPr>
            <p:cNvPr id="257" name="Google Shape;257;p10"/>
            <p:cNvGrpSpPr/>
            <p:nvPr/>
          </p:nvGrpSpPr>
          <p:grpSpPr>
            <a:xfrm>
              <a:off x="3325482" y="5204256"/>
              <a:ext cx="5541038" cy="891743"/>
              <a:chOff x="3143870" y="5642406"/>
              <a:chExt cx="5541038" cy="891743"/>
            </a:xfrm>
          </p:grpSpPr>
          <p:sp>
            <p:nvSpPr>
              <p:cNvPr id="258" name="Google Shape;258;p10"/>
              <p:cNvSpPr/>
              <p:nvPr/>
            </p:nvSpPr>
            <p:spPr>
              <a:xfrm>
                <a:off x="3143870" y="5642406"/>
                <a:ext cx="5541038" cy="891743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0"/>
              <p:cNvSpPr txBox="1"/>
              <p:nvPr/>
            </p:nvSpPr>
            <p:spPr>
              <a:xfrm>
                <a:off x="3251018" y="5888031"/>
                <a:ext cx="5326742" cy="421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Mean Absolute Error - $91.2</a:t>
                </a:r>
                <a:endParaRPr/>
              </a:p>
            </p:txBody>
          </p:sp>
        </p:grpSp>
        <p:grpSp>
          <p:nvGrpSpPr>
            <p:cNvPr id="260" name="Google Shape;260;p10"/>
            <p:cNvGrpSpPr/>
            <p:nvPr/>
          </p:nvGrpSpPr>
          <p:grpSpPr>
            <a:xfrm>
              <a:off x="449945" y="1585616"/>
              <a:ext cx="11292112" cy="3686768"/>
              <a:chOff x="566058" y="1623526"/>
              <a:chExt cx="11059886" cy="3610948"/>
            </a:xfrm>
          </p:grpSpPr>
          <p:sp>
            <p:nvSpPr>
              <p:cNvPr id="261" name="Google Shape;261;p10"/>
              <p:cNvSpPr/>
              <p:nvPr/>
            </p:nvSpPr>
            <p:spPr>
              <a:xfrm>
                <a:off x="566058" y="1623526"/>
                <a:ext cx="11059886" cy="3610948"/>
              </a:xfrm>
              <a:prstGeom prst="roundRect">
                <a:avLst>
                  <a:gd name="adj" fmla="val 395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2" name="Google Shape;262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0587" y="1885071"/>
                <a:ext cx="10670826" cy="30878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1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grpSp>
        <p:nvGrpSpPr>
          <p:cNvPr id="273" name="Google Shape;273;p11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274" name="Google Shape;274;p11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1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$8.65</a:t>
              </a:r>
              <a:endParaRPr/>
            </a:p>
          </p:txBody>
        </p:sp>
      </p:grpSp>
      <p:sp>
        <p:nvSpPr>
          <p:cNvPr id="276" name="Google Shape;276;p11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59023"/>
            <a:ext cx="10894883" cy="316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2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grpSp>
        <p:nvGrpSpPr>
          <p:cNvPr id="288" name="Google Shape;288;p12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289" name="Google Shape;289;p12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$2.27</a:t>
              </a:r>
              <a:endParaRPr/>
            </a:p>
          </p:txBody>
        </p:sp>
      </p:grpSp>
      <p:sp>
        <p:nvSpPr>
          <p:cNvPr id="291" name="Google Shape;291;p12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46839"/>
            <a:ext cx="10894883" cy="316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3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/>
          </a:p>
        </p:txBody>
      </p:sp>
      <p:grpSp>
        <p:nvGrpSpPr>
          <p:cNvPr id="303" name="Google Shape;303;p13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304" name="Google Shape;304;p13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3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$1.72</a:t>
              </a:r>
              <a:endParaRPr/>
            </a:p>
          </p:txBody>
        </p:sp>
      </p:grpSp>
      <p:sp>
        <p:nvSpPr>
          <p:cNvPr id="306" name="Google Shape;306;p13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85121"/>
            <a:ext cx="10894883" cy="310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56858" y="1550938"/>
            <a:ext cx="840005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lt1"/>
                </a:solidFill>
              </a:rPr>
              <a:t>FB Prophet </a:t>
            </a:r>
            <a:r>
              <a:rPr lang="en-US" sz="7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 </a:t>
            </a:r>
            <a:endParaRPr dirty="0"/>
          </a:p>
        </p:txBody>
      </p:sp>
      <p:grpSp>
        <p:nvGrpSpPr>
          <p:cNvPr id="240" name="Google Shape;240;p9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241" name="Google Shape;241;p9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8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1640673" y="2480474"/>
            <a:ext cx="8910653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47424"/>
            <a:chOff x="740228" y="3105834"/>
            <a:chExt cx="7470322" cy="1147424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2"/>
                  </a:solidFill>
                </a:rPr>
                <a:t>FB Prophet Sam</a:t>
              </a:r>
              <a:endParaRPr sz="3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</a:rPr>
                <a:t>Overall the second-best</a:t>
              </a: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evaluation metrics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372A4-AAAE-114D-A8CD-0E3EDA15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839" y="2886994"/>
            <a:ext cx="7236016" cy="1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4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4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4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4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319" name="Google Shape;319;p14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14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526962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1796780" y="208857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2309858" y="2213606"/>
            <a:ext cx="19351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</a:rPr>
              <a:t>MSE</a:t>
            </a:r>
            <a:endParaRPr dirty="0"/>
          </a:p>
        </p:txBody>
      </p:sp>
      <p:sp>
        <p:nvSpPr>
          <p:cNvPr id="336" name="Google Shape;336;p15"/>
          <p:cNvSpPr/>
          <p:nvPr/>
        </p:nvSpPr>
        <p:spPr>
          <a:xfrm>
            <a:off x="6164124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7433942" y="208857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7637141" y="2213606"/>
            <a:ext cx="255488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</a:rPr>
              <a:t>MAE</a:t>
            </a:r>
            <a:endParaRPr dirty="0"/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07006"/>
            <a:chOff x="740228" y="3105834"/>
            <a:chExt cx="7470322" cy="1107006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SARIMA</a:t>
              </a:r>
              <a:endParaRPr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Overall Had the best evaluation metrics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42" name="Google Shape;342;p15"/>
          <p:cNvGraphicFramePr/>
          <p:nvPr/>
        </p:nvGraphicFramePr>
        <p:xfrm>
          <a:off x="1126478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3" name="Google Shape;343;p15"/>
          <p:cNvGraphicFramePr/>
          <p:nvPr/>
        </p:nvGraphicFramePr>
        <p:xfrm>
          <a:off x="6763639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3034157" y="4438341"/>
            <a:ext cx="5333908" cy="1354043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47424"/>
            <a:chOff x="740228" y="3105834"/>
            <a:chExt cx="7470322" cy="1147424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SARIMA Residual plot</a:t>
              </a:r>
              <a:endParaRPr sz="3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No patterns observed </a:t>
              </a:r>
              <a:r>
                <a:rPr lang="en-US" sz="2000" dirty="0">
                  <a:solidFill>
                    <a:schemeClr val="lt2"/>
                  </a:solidFill>
                </a:rPr>
                <a:t>on fitted model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54066B-2B26-E74F-8E53-533CC834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70" y="2147181"/>
            <a:ext cx="5572418" cy="36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4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6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6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6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$7.88</a:t>
            </a:r>
            <a:endParaRPr dirty="0"/>
          </a:p>
        </p:txBody>
      </p:sp>
      <p:sp>
        <p:nvSpPr>
          <p:cNvPr id="358" name="Google Shape;358;p16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TSLA Actual Vs Predicted Stock Prices</a:t>
            </a:r>
            <a:endParaRPr dirty="0"/>
          </a:p>
        </p:txBody>
      </p:sp>
      <p:pic>
        <p:nvPicPr>
          <p:cNvPr id="360" name="Google Shape;36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632" y="1243502"/>
            <a:ext cx="8514736" cy="4385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10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 descr="woman in white shirt sitting at coffee shop with man in brown jacke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023" r="35023"/>
          <a:stretch/>
        </p:blipFill>
        <p:spPr>
          <a:xfrm>
            <a:off x="9112052" y="1"/>
            <a:ext cx="307994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9112052" y="0"/>
            <a:ext cx="3079948" cy="6857997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0" y="2"/>
            <a:ext cx="9112052" cy="6857997"/>
          </a:xfrm>
          <a:custGeom>
            <a:avLst/>
            <a:gdLst/>
            <a:ahLst/>
            <a:cxnLst/>
            <a:rect l="l" t="t" r="r" b="b"/>
            <a:pathLst>
              <a:path w="9112052" h="6857997" extrusionOk="0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9497" r="9497"/>
          <a:stretch/>
        </p:blipFill>
        <p:spPr>
          <a:xfrm>
            <a:off x="2" y="0"/>
            <a:ext cx="83451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1" y="0"/>
            <a:ext cx="8345143" cy="6858001"/>
          </a:xfrm>
          <a:custGeom>
            <a:avLst/>
            <a:gdLst/>
            <a:ahLst/>
            <a:cxnLst/>
            <a:rect l="l" t="t" r="r" b="b"/>
            <a:pathLst>
              <a:path w="8345143" h="6858001" extrusionOk="0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430742" y="2367171"/>
            <a:ext cx="5176179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Business Problem</a:t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133770" y="438150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7133770" y="1979158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133770" y="3520166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133770" y="5061174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603999" y="587717"/>
            <a:ext cx="1059543" cy="1059543"/>
          </a:xfrm>
          <a:prstGeom prst="ellipse">
            <a:avLst/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6603999" y="2128725"/>
            <a:ext cx="1059543" cy="1059543"/>
          </a:xfrm>
          <a:prstGeom prst="ellipse">
            <a:avLst/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603999" y="3669733"/>
            <a:ext cx="1059543" cy="1059543"/>
          </a:xfrm>
          <a:prstGeom prst="ellipse">
            <a:avLst/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603999" y="5210741"/>
            <a:ext cx="1059543" cy="1059543"/>
          </a:xfrm>
          <a:prstGeom prst="ellipse">
            <a:avLst/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7741785" y="644281"/>
            <a:ext cx="3590922" cy="9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EU and California recently rolled out plans to phase internal combustion cars by 2035.</a:t>
            </a:r>
            <a:endParaRPr dirty="0"/>
          </a:p>
        </p:txBody>
      </p:sp>
      <p:sp>
        <p:nvSpPr>
          <p:cNvPr id="64" name="Google Shape;64;p2"/>
          <p:cNvSpPr txBox="1"/>
          <p:nvPr/>
        </p:nvSpPr>
        <p:spPr>
          <a:xfrm>
            <a:off x="7741785" y="2191397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Currently there are four publicly traded fully electric vehicle manufacturing companies.</a:t>
            </a:r>
            <a:endParaRPr dirty="0"/>
          </a:p>
        </p:txBody>
      </p:sp>
      <p:sp>
        <p:nvSpPr>
          <p:cNvPr id="65" name="Google Shape;65;p2"/>
          <p:cNvSpPr txBox="1"/>
          <p:nvPr/>
        </p:nvSpPr>
        <p:spPr>
          <a:xfrm>
            <a:off x="7741785" y="3723732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Goal of this project is to analyze the current stock and forecast futures of the four companies.</a:t>
            </a:r>
            <a:endParaRPr dirty="0"/>
          </a:p>
        </p:txBody>
      </p:sp>
      <p:sp>
        <p:nvSpPr>
          <p:cNvPr id="66" name="Google Shape;66;p2"/>
          <p:cNvSpPr txBox="1"/>
          <p:nvPr/>
        </p:nvSpPr>
        <p:spPr>
          <a:xfrm>
            <a:off x="7741785" y="5262176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Evaluate whether the greater world are onboard with the new future of only electric vehicles</a:t>
            </a:r>
            <a:endParaRPr dirty="0"/>
          </a:p>
        </p:txBody>
      </p:sp>
      <p:sp>
        <p:nvSpPr>
          <p:cNvPr id="67" name="Google Shape;67;p2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 descr="C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2950" y="784498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 descr="Electric c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2950" y="2350343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 descr="Cit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2950" y="3901440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 descr="High volt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2950" y="5378795"/>
            <a:ext cx="608606" cy="6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7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7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7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$1.60</a:t>
            </a:r>
            <a:endParaRPr dirty="0"/>
          </a:p>
        </p:txBody>
      </p:sp>
      <p:sp>
        <p:nvSpPr>
          <p:cNvPr id="372" name="Google Shape;372;p17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NIO Actual Vs Predicted Stock Prices</a:t>
            </a:r>
            <a:endParaRPr/>
          </a:p>
        </p:txBody>
      </p:sp>
      <p:pic>
        <p:nvPicPr>
          <p:cNvPr id="374" name="Google Shape;37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890" y="1191884"/>
            <a:ext cx="8662220" cy="448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8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$1.99</a:t>
            </a:r>
            <a:endParaRPr dirty="0"/>
          </a:p>
        </p:txBody>
      </p:sp>
      <p:sp>
        <p:nvSpPr>
          <p:cNvPr id="386" name="Google Shape;386;p18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XPEV Actual Vs Predicted Stock Prices</a:t>
            </a:r>
            <a:endParaRPr/>
          </a:p>
        </p:txBody>
      </p:sp>
      <p:pic>
        <p:nvPicPr>
          <p:cNvPr id="388" name="Google Shape;38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639" y="1194949"/>
            <a:ext cx="8632722" cy="44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9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9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9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9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$0.97</a:t>
            </a:r>
            <a:endParaRPr dirty="0"/>
          </a:p>
        </p:txBody>
      </p:sp>
      <p:sp>
        <p:nvSpPr>
          <p:cNvPr id="400" name="Google Shape;400;p19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9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LI Actual Vs Predicted Stock Prices</a:t>
            </a:r>
            <a:endParaRPr/>
          </a:p>
        </p:txBody>
      </p:sp>
      <p:pic>
        <p:nvPicPr>
          <p:cNvPr id="402" name="Google Shape;40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4091" y="1216742"/>
            <a:ext cx="8623818" cy="443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0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0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0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5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0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Forecasts</a:t>
            </a:r>
            <a:endParaRPr/>
          </a:p>
        </p:txBody>
      </p:sp>
      <p:grpSp>
        <p:nvGrpSpPr>
          <p:cNvPr id="413" name="Google Shape;413;p20"/>
          <p:cNvGrpSpPr/>
          <p:nvPr/>
        </p:nvGrpSpPr>
        <p:grpSpPr>
          <a:xfrm flipH="1">
            <a:off x="-1" y="4730946"/>
            <a:ext cx="3873775" cy="2127053"/>
            <a:chOff x="3283682" y="1966526"/>
            <a:chExt cx="8908320" cy="4891474"/>
          </a:xfrm>
        </p:grpSpPr>
        <p:sp>
          <p:nvSpPr>
            <p:cNvPr id="414" name="Google Shape;414;p20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20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1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1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1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1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42 DAY STOCK FORECAST</a:t>
            </a:r>
            <a:endParaRPr/>
          </a:p>
        </p:txBody>
      </p:sp>
      <p:pic>
        <p:nvPicPr>
          <p:cNvPr id="430" name="Google Shape;43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115" y="1209368"/>
            <a:ext cx="9927770" cy="504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2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2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2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2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2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2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 42 DAY STOCK FORECAST</a:t>
            </a:r>
            <a:endParaRPr/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505" y="1268361"/>
            <a:ext cx="10266990" cy="49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3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3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3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3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XPEV 42 DAY STOCK FORECAST</a:t>
            </a:r>
            <a:endParaRPr/>
          </a:p>
        </p:txBody>
      </p:sp>
      <p:pic>
        <p:nvPicPr>
          <p:cNvPr id="454" name="Google Shape;45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048" y="1312606"/>
            <a:ext cx="10067904" cy="483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4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4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 42 DAY STOCK FORECAST</a:t>
            </a:r>
            <a:endParaRPr/>
          </a:p>
        </p:txBody>
      </p:sp>
      <p:pic>
        <p:nvPicPr>
          <p:cNvPr id="466" name="Google Shape;466;p24"/>
          <p:cNvPicPr preferRelativeResize="0"/>
          <p:nvPr/>
        </p:nvPicPr>
        <p:blipFill rotWithShape="1">
          <a:blip r:embed="rId5">
            <a:alphaModFix/>
          </a:blip>
          <a:srcRect l="1627"/>
          <a:stretch/>
        </p:blipFill>
        <p:spPr>
          <a:xfrm>
            <a:off x="992183" y="1253613"/>
            <a:ext cx="10207633" cy="495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5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5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5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5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grpSp>
        <p:nvGrpSpPr>
          <p:cNvPr id="477" name="Google Shape;477;p25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478" name="Google Shape;478;p2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6" descr="Forex HD - Diagramm Hintergrundbild - 852x480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" b="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6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3075800" y="742591"/>
            <a:ext cx="604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Key Results &amp; Deductions </a:t>
            </a:r>
            <a:endParaRPr sz="3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6"/>
          <p:cNvGrpSpPr/>
          <p:nvPr/>
        </p:nvGrpSpPr>
        <p:grpSpPr>
          <a:xfrm>
            <a:off x="1474839" y="1699514"/>
            <a:ext cx="10014154" cy="4415895"/>
            <a:chOff x="1474839" y="1366298"/>
            <a:chExt cx="10014154" cy="4415895"/>
          </a:xfrm>
        </p:grpSpPr>
        <p:grpSp>
          <p:nvGrpSpPr>
            <p:cNvPr id="491" name="Google Shape;491;p26"/>
            <p:cNvGrpSpPr/>
            <p:nvPr/>
          </p:nvGrpSpPr>
          <p:grpSpPr>
            <a:xfrm>
              <a:off x="4126588" y="1932039"/>
              <a:ext cx="3938824" cy="3795270"/>
              <a:chOff x="3612487" y="1436675"/>
              <a:chExt cx="4967026" cy="4785998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3612487" y="2616867"/>
                <a:ext cx="1938139" cy="1845037"/>
              </a:xfrm>
              <a:custGeom>
                <a:avLst/>
                <a:gdLst/>
                <a:ahLst/>
                <a:cxnLst/>
                <a:rect l="l" t="t" r="r" b="b"/>
                <a:pathLst>
                  <a:path w="20231" h="21600" extrusionOk="0">
                    <a:moveTo>
                      <a:pt x="19451" y="16119"/>
                    </a:moveTo>
                    <a:cubicBezTo>
                      <a:pt x="19369" y="15981"/>
                      <a:pt x="19286" y="15797"/>
                      <a:pt x="19163" y="15659"/>
                    </a:cubicBezTo>
                    <a:lnTo>
                      <a:pt x="18178" y="14277"/>
                    </a:lnTo>
                    <a:cubicBezTo>
                      <a:pt x="16905" y="12481"/>
                      <a:pt x="17685" y="9764"/>
                      <a:pt x="19656" y="9165"/>
                    </a:cubicBezTo>
                    <a:lnTo>
                      <a:pt x="20231" y="8981"/>
                    </a:lnTo>
                    <a:lnTo>
                      <a:pt x="13414" y="0"/>
                    </a:lnTo>
                    <a:lnTo>
                      <a:pt x="4380" y="2809"/>
                    </a:lnTo>
                    <a:cubicBezTo>
                      <a:pt x="274" y="4099"/>
                      <a:pt x="-1369" y="9672"/>
                      <a:pt x="1300" y="13402"/>
                    </a:cubicBezTo>
                    <a:lnTo>
                      <a:pt x="7131" y="21600"/>
                    </a:lnTo>
                    <a:lnTo>
                      <a:pt x="19451" y="16119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5107397" y="1436675"/>
                <a:ext cx="1998462" cy="181454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0627" extrusionOk="0">
                    <a:moveTo>
                      <a:pt x="7016" y="20627"/>
                    </a:moveTo>
                    <a:cubicBezTo>
                      <a:pt x="7186" y="20627"/>
                      <a:pt x="7228" y="20627"/>
                      <a:pt x="7398" y="20582"/>
                    </a:cubicBezTo>
                    <a:lnTo>
                      <a:pt x="8291" y="19151"/>
                    </a:lnTo>
                    <a:cubicBezTo>
                      <a:pt x="9482" y="17273"/>
                      <a:pt x="12076" y="17273"/>
                      <a:pt x="13266" y="19151"/>
                    </a:cubicBezTo>
                    <a:lnTo>
                      <a:pt x="14159" y="20582"/>
                    </a:lnTo>
                    <a:cubicBezTo>
                      <a:pt x="14329" y="20582"/>
                      <a:pt x="14372" y="20582"/>
                      <a:pt x="14542" y="20627"/>
                    </a:cubicBezTo>
                    <a:lnTo>
                      <a:pt x="21600" y="11906"/>
                    </a:lnTo>
                    <a:lnTo>
                      <a:pt x="15945" y="2918"/>
                    </a:lnTo>
                    <a:cubicBezTo>
                      <a:pt x="13521" y="-973"/>
                      <a:pt x="8079" y="-973"/>
                      <a:pt x="5655" y="2918"/>
                    </a:cubicBezTo>
                    <a:lnTo>
                      <a:pt x="0" y="11951"/>
                    </a:lnTo>
                    <a:lnTo>
                      <a:pt x="7016" y="20627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6208910" y="4229793"/>
                <a:ext cx="1637218" cy="1992880"/>
              </a:xfrm>
              <a:custGeom>
                <a:avLst/>
                <a:gdLst/>
                <a:ahLst/>
                <a:cxnLst/>
                <a:rect l="l" t="t" r="r" b="b"/>
                <a:pathLst>
                  <a:path w="21352" h="20491" extrusionOk="0">
                    <a:moveTo>
                      <a:pt x="6362" y="0"/>
                    </a:moveTo>
                    <a:lnTo>
                      <a:pt x="6362" y="404"/>
                    </a:lnTo>
                    <a:cubicBezTo>
                      <a:pt x="6465" y="2427"/>
                      <a:pt x="3899" y="3924"/>
                      <a:pt x="1488" y="3196"/>
                    </a:cubicBezTo>
                    <a:lnTo>
                      <a:pt x="0" y="2751"/>
                    </a:lnTo>
                    <a:lnTo>
                      <a:pt x="0" y="16746"/>
                    </a:lnTo>
                    <a:lnTo>
                      <a:pt x="11287" y="20103"/>
                    </a:lnTo>
                    <a:cubicBezTo>
                      <a:pt x="16264" y="21600"/>
                      <a:pt x="21600" y="18566"/>
                      <a:pt x="21343" y="14360"/>
                    </a:cubicBezTo>
                    <a:lnTo>
                      <a:pt x="20779" y="4571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6641644" y="2616867"/>
                <a:ext cx="1937869" cy="1845037"/>
              </a:xfrm>
              <a:custGeom>
                <a:avLst/>
                <a:gdLst/>
                <a:ahLst/>
                <a:cxnLst/>
                <a:rect l="l" t="t" r="r" b="b"/>
                <a:pathLst>
                  <a:path w="20228" h="21600" extrusionOk="0">
                    <a:moveTo>
                      <a:pt x="15851" y="2809"/>
                    </a:moveTo>
                    <a:lnTo>
                      <a:pt x="6817" y="0"/>
                    </a:lnTo>
                    <a:lnTo>
                      <a:pt x="0" y="8981"/>
                    </a:lnTo>
                    <a:lnTo>
                      <a:pt x="575" y="9165"/>
                    </a:lnTo>
                    <a:cubicBezTo>
                      <a:pt x="2587" y="9764"/>
                      <a:pt x="3367" y="12481"/>
                      <a:pt x="2053" y="14277"/>
                    </a:cubicBezTo>
                    <a:lnTo>
                      <a:pt x="1068" y="15659"/>
                    </a:lnTo>
                    <a:cubicBezTo>
                      <a:pt x="944" y="15797"/>
                      <a:pt x="862" y="15981"/>
                      <a:pt x="780" y="16119"/>
                    </a:cubicBezTo>
                    <a:lnTo>
                      <a:pt x="13059" y="21600"/>
                    </a:lnTo>
                    <a:lnTo>
                      <a:pt x="18890" y="13402"/>
                    </a:lnTo>
                    <a:cubicBezTo>
                      <a:pt x="21600" y="9672"/>
                      <a:pt x="19998" y="4053"/>
                      <a:pt x="15851" y="2809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4320599" y="4229793"/>
                <a:ext cx="1641161" cy="1988946"/>
              </a:xfrm>
              <a:custGeom>
                <a:avLst/>
                <a:gdLst/>
                <a:ahLst/>
                <a:cxnLst/>
                <a:rect l="l" t="t" r="r" b="b"/>
                <a:pathLst>
                  <a:path w="21353" h="20489" extrusionOk="0">
                    <a:moveTo>
                      <a:pt x="21353" y="2756"/>
                    </a:moveTo>
                    <a:lnTo>
                      <a:pt x="19869" y="3202"/>
                    </a:lnTo>
                    <a:cubicBezTo>
                      <a:pt x="17463" y="3931"/>
                      <a:pt x="14904" y="2432"/>
                      <a:pt x="15006" y="405"/>
                    </a:cubicBezTo>
                    <a:lnTo>
                      <a:pt x="15006" y="0"/>
                    </a:lnTo>
                    <a:lnTo>
                      <a:pt x="572" y="4539"/>
                    </a:lnTo>
                    <a:lnTo>
                      <a:pt x="9" y="14346"/>
                    </a:lnTo>
                    <a:cubicBezTo>
                      <a:pt x="-247" y="18561"/>
                      <a:pt x="5025" y="21600"/>
                      <a:pt x="10041" y="20101"/>
                    </a:cubicBezTo>
                    <a:lnTo>
                      <a:pt x="21302" y="16737"/>
                    </a:lnTo>
                    <a:lnTo>
                      <a:pt x="21302" y="275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4839758" y="2960633"/>
                <a:ext cx="710868" cy="1260443"/>
              </a:xfrm>
              <a:custGeom>
                <a:avLst/>
                <a:gdLst/>
                <a:ahLst/>
                <a:cxnLst/>
                <a:rect l="l" t="t" r="r" b="b"/>
                <a:pathLst>
                  <a:path w="710868" h="1260443" extrusionOk="0">
                    <a:moveTo>
                      <a:pt x="350445" y="0"/>
                    </a:moveTo>
                    <a:lnTo>
                      <a:pt x="710868" y="423378"/>
                    </a:lnTo>
                    <a:lnTo>
                      <a:pt x="655783" y="439095"/>
                    </a:lnTo>
                    <a:cubicBezTo>
                      <a:pt x="466960" y="490260"/>
                      <a:pt x="392236" y="722342"/>
                      <a:pt x="514190" y="875753"/>
                    </a:cubicBezTo>
                    <a:lnTo>
                      <a:pt x="608553" y="993802"/>
                    </a:lnTo>
                    <a:cubicBezTo>
                      <a:pt x="620337" y="1005589"/>
                      <a:pt x="628288" y="1021306"/>
                      <a:pt x="636144" y="1033094"/>
                    </a:cubicBezTo>
                    <a:lnTo>
                      <a:pt x="63005" y="1260443"/>
                    </a:lnTo>
                    <a:lnTo>
                      <a:pt x="56478" y="1242610"/>
                    </a:lnTo>
                    <a:cubicBezTo>
                      <a:pt x="19774" y="1124600"/>
                      <a:pt x="0" y="999130"/>
                      <a:pt x="0" y="869042"/>
                    </a:cubicBezTo>
                    <a:cubicBezTo>
                      <a:pt x="0" y="565503"/>
                      <a:pt x="107655" y="287108"/>
                      <a:pt x="286865" y="699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5374620" y="2573432"/>
                <a:ext cx="1453560" cy="677790"/>
              </a:xfrm>
              <a:custGeom>
                <a:avLst/>
                <a:gdLst/>
                <a:ahLst/>
                <a:cxnLst/>
                <a:rect l="l" t="t" r="r" b="b"/>
                <a:pathLst>
                  <a:path w="1453560" h="677790" extrusionOk="0">
                    <a:moveTo>
                      <a:pt x="721380" y="0"/>
                    </a:moveTo>
                    <a:cubicBezTo>
                      <a:pt x="981556" y="0"/>
                      <a:pt x="1223259" y="79093"/>
                      <a:pt x="1423757" y="214547"/>
                    </a:cubicBezTo>
                    <a:lnTo>
                      <a:pt x="1453560" y="236833"/>
                    </a:lnTo>
                    <a:lnTo>
                      <a:pt x="1078223" y="677790"/>
                    </a:lnTo>
                    <a:cubicBezTo>
                      <a:pt x="1062495" y="673832"/>
                      <a:pt x="1058516" y="673832"/>
                      <a:pt x="1042788" y="673832"/>
                    </a:cubicBezTo>
                    <a:lnTo>
                      <a:pt x="960166" y="547947"/>
                    </a:lnTo>
                    <a:cubicBezTo>
                      <a:pt x="850065" y="382740"/>
                      <a:pt x="610065" y="382740"/>
                      <a:pt x="499872" y="547947"/>
                    </a:cubicBezTo>
                    <a:lnTo>
                      <a:pt x="417250" y="673832"/>
                    </a:lnTo>
                    <a:cubicBezTo>
                      <a:pt x="401522" y="677790"/>
                      <a:pt x="397636" y="677790"/>
                      <a:pt x="381907" y="677790"/>
                    </a:cubicBezTo>
                    <a:lnTo>
                      <a:pt x="0" y="228757"/>
                    </a:lnTo>
                    <a:lnTo>
                      <a:pt x="19004" y="214547"/>
                    </a:lnTo>
                    <a:cubicBezTo>
                      <a:pt x="219501" y="79093"/>
                      <a:pt x="461204" y="0"/>
                      <a:pt x="7213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6641644" y="2960788"/>
                <a:ext cx="710598" cy="1260855"/>
              </a:xfrm>
              <a:custGeom>
                <a:avLst/>
                <a:gdLst/>
                <a:ahLst/>
                <a:cxnLst/>
                <a:rect l="l" t="t" r="r" b="b"/>
                <a:pathLst>
                  <a:path w="710598" h="1260855" extrusionOk="0">
                    <a:moveTo>
                      <a:pt x="360295" y="0"/>
                    </a:moveTo>
                    <a:lnTo>
                      <a:pt x="423734" y="69801"/>
                    </a:lnTo>
                    <a:cubicBezTo>
                      <a:pt x="602944" y="286953"/>
                      <a:pt x="710598" y="565348"/>
                      <a:pt x="710598" y="868887"/>
                    </a:cubicBezTo>
                    <a:cubicBezTo>
                      <a:pt x="710598" y="998975"/>
                      <a:pt x="690825" y="1124445"/>
                      <a:pt x="654120" y="1242455"/>
                    </a:cubicBezTo>
                    <a:lnTo>
                      <a:pt x="647386" y="1260855"/>
                    </a:lnTo>
                    <a:lnTo>
                      <a:pt x="74725" y="1032939"/>
                    </a:lnTo>
                    <a:cubicBezTo>
                      <a:pt x="82581" y="1021151"/>
                      <a:pt x="90437" y="1005434"/>
                      <a:pt x="102316" y="993647"/>
                    </a:cubicBezTo>
                    <a:lnTo>
                      <a:pt x="196680" y="875598"/>
                    </a:lnTo>
                    <a:cubicBezTo>
                      <a:pt x="322563" y="722187"/>
                      <a:pt x="247838" y="490105"/>
                      <a:pt x="55086" y="438940"/>
                    </a:cubicBezTo>
                    <a:lnTo>
                      <a:pt x="0" y="423223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4988542" y="4229793"/>
                <a:ext cx="973218" cy="848154"/>
              </a:xfrm>
              <a:custGeom>
                <a:avLst/>
                <a:gdLst/>
                <a:ahLst/>
                <a:cxnLst/>
                <a:rect l="l" t="t" r="r" b="b"/>
                <a:pathLst>
                  <a:path w="973218" h="848154" extrusionOk="0">
                    <a:moveTo>
                      <a:pt x="969298" y="267536"/>
                    </a:moveTo>
                    <a:lnTo>
                      <a:pt x="973218" y="267536"/>
                    </a:lnTo>
                    <a:lnTo>
                      <a:pt x="969298" y="269024"/>
                    </a:lnTo>
                    <a:close/>
                    <a:moveTo>
                      <a:pt x="485397" y="0"/>
                    </a:moveTo>
                    <a:lnTo>
                      <a:pt x="485397" y="39315"/>
                    </a:lnTo>
                    <a:cubicBezTo>
                      <a:pt x="477557" y="236084"/>
                      <a:pt x="674238" y="381598"/>
                      <a:pt x="859160" y="310831"/>
                    </a:cubicBezTo>
                    <a:lnTo>
                      <a:pt x="969298" y="269024"/>
                    </a:lnTo>
                    <a:lnTo>
                      <a:pt x="969298" y="848154"/>
                    </a:lnTo>
                    <a:lnTo>
                      <a:pt x="854282" y="830601"/>
                    </a:lnTo>
                    <a:cubicBezTo>
                      <a:pt x="486279" y="755297"/>
                      <a:pt x="176891" y="519083"/>
                      <a:pt x="2838" y="198681"/>
                    </a:cubicBezTo>
                    <a:lnTo>
                      <a:pt x="0" y="192788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6208910" y="4229793"/>
                <a:ext cx="989778" cy="850422"/>
              </a:xfrm>
              <a:custGeom>
                <a:avLst/>
                <a:gdLst/>
                <a:ahLst/>
                <a:cxnLst/>
                <a:rect l="l" t="t" r="r" b="b"/>
                <a:pathLst>
                  <a:path w="989778" h="850422" extrusionOk="0">
                    <a:moveTo>
                      <a:pt x="487822" y="0"/>
                    </a:moveTo>
                    <a:lnTo>
                      <a:pt x="989778" y="201861"/>
                    </a:lnTo>
                    <a:lnTo>
                      <a:pt x="928786" y="302258"/>
                    </a:lnTo>
                    <a:cubicBezTo>
                      <a:pt x="725606" y="603004"/>
                      <a:pt x="395614" y="811038"/>
                      <a:pt x="15534" y="849637"/>
                    </a:cubicBezTo>
                    <a:lnTo>
                      <a:pt x="0" y="850422"/>
                    </a:lnTo>
                    <a:lnTo>
                      <a:pt x="0" y="267552"/>
                    </a:lnTo>
                    <a:lnTo>
                      <a:pt x="114096" y="310831"/>
                    </a:lnTo>
                    <a:cubicBezTo>
                      <a:pt x="298966" y="381634"/>
                      <a:pt x="495720" y="236041"/>
                      <a:pt x="487822" y="392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6"/>
            <p:cNvSpPr txBox="1"/>
            <p:nvPr/>
          </p:nvSpPr>
          <p:spPr>
            <a:xfrm>
              <a:off x="3106994" y="1366298"/>
              <a:ext cx="5978012" cy="38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All EV Stocks are forecasted  to be trending higher</a:t>
              </a:r>
              <a:endParaRPr/>
            </a:p>
          </p:txBody>
        </p:sp>
        <p:grpSp>
          <p:nvGrpSpPr>
            <p:cNvPr id="503" name="Google Shape;503;p26"/>
            <p:cNvGrpSpPr/>
            <p:nvPr/>
          </p:nvGrpSpPr>
          <p:grpSpPr>
            <a:xfrm>
              <a:off x="7936401" y="2964012"/>
              <a:ext cx="3552592" cy="2818181"/>
              <a:chOff x="7818745" y="2964012"/>
              <a:chExt cx="3552592" cy="2818181"/>
            </a:xfrm>
          </p:grpSpPr>
          <p:sp>
            <p:nvSpPr>
              <p:cNvPr id="504" name="Google Shape;504;p26"/>
              <p:cNvSpPr txBox="1"/>
              <p:nvPr/>
            </p:nvSpPr>
            <p:spPr>
              <a:xfrm>
                <a:off x="8329438" y="2964012"/>
                <a:ext cx="3041899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Previous Short-term trend was currently up for all the EV stocks as well</a:t>
                </a:r>
                <a:endParaRPr/>
              </a:p>
            </p:txBody>
          </p:sp>
          <p:sp>
            <p:nvSpPr>
              <p:cNvPr id="505" name="Google Shape;505;p26"/>
              <p:cNvSpPr txBox="1"/>
              <p:nvPr/>
            </p:nvSpPr>
            <p:spPr>
              <a:xfrm>
                <a:off x="7818745" y="5061483"/>
                <a:ext cx="3041899" cy="720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Indication of short-term interest in all these stocks </a:t>
                </a:r>
                <a:endParaRPr/>
              </a:p>
            </p:txBody>
          </p:sp>
        </p:grpSp>
        <p:grpSp>
          <p:nvGrpSpPr>
            <p:cNvPr id="506" name="Google Shape;506;p26"/>
            <p:cNvGrpSpPr/>
            <p:nvPr/>
          </p:nvGrpSpPr>
          <p:grpSpPr>
            <a:xfrm flipH="1">
              <a:off x="1474839" y="2964012"/>
              <a:ext cx="2786260" cy="2818181"/>
              <a:chOff x="7813246" y="2964012"/>
              <a:chExt cx="2786260" cy="2818181"/>
            </a:xfrm>
          </p:grpSpPr>
          <p:sp>
            <p:nvSpPr>
              <p:cNvPr id="507" name="Google Shape;507;p26"/>
              <p:cNvSpPr txBox="1"/>
              <p:nvPr/>
            </p:nvSpPr>
            <p:spPr>
              <a:xfrm>
                <a:off x="8329439" y="2964012"/>
                <a:ext cx="2270067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Automotive market trend not included </a:t>
                </a:r>
                <a:endParaRPr/>
              </a:p>
            </p:txBody>
          </p:sp>
          <p:sp>
            <p:nvSpPr>
              <p:cNvPr id="508" name="Google Shape;508;p26"/>
              <p:cNvSpPr txBox="1"/>
              <p:nvPr/>
            </p:nvSpPr>
            <p:spPr>
              <a:xfrm>
                <a:off x="7813246" y="5061483"/>
                <a:ext cx="2613864" cy="720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Stock market trend not included </a:t>
                </a:r>
                <a:endParaRPr/>
              </a:p>
            </p:txBody>
          </p:sp>
        </p:grpSp>
      </p:grpSp>
      <p:grpSp>
        <p:nvGrpSpPr>
          <p:cNvPr id="509" name="Google Shape;509;p26"/>
          <p:cNvGrpSpPr/>
          <p:nvPr/>
        </p:nvGrpSpPr>
        <p:grpSpPr>
          <a:xfrm>
            <a:off x="7568666" y="2658794"/>
            <a:ext cx="3374023" cy="2236763"/>
            <a:chOff x="7444032" y="2658794"/>
            <a:chExt cx="3374023" cy="2236763"/>
          </a:xfrm>
        </p:grpSpPr>
        <p:cxnSp>
          <p:nvCxnSpPr>
            <p:cNvPr id="510" name="Google Shape;510;p26"/>
            <p:cNvCxnSpPr/>
            <p:nvPr/>
          </p:nvCxnSpPr>
          <p:spPr>
            <a:xfrm>
              <a:off x="7444032" y="2658794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26"/>
            <p:cNvCxnSpPr/>
            <p:nvPr/>
          </p:nvCxnSpPr>
          <p:spPr>
            <a:xfrm>
              <a:off x="8133348" y="4895557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2" name="Google Shape;512;p26"/>
          <p:cNvGrpSpPr/>
          <p:nvPr/>
        </p:nvGrpSpPr>
        <p:grpSpPr>
          <a:xfrm flipH="1">
            <a:off x="1249312" y="2658794"/>
            <a:ext cx="3374023" cy="2236763"/>
            <a:chOff x="7444032" y="2658794"/>
            <a:chExt cx="3374023" cy="2236763"/>
          </a:xfrm>
        </p:grpSpPr>
        <p:cxnSp>
          <p:nvCxnSpPr>
            <p:cNvPr id="513" name="Google Shape;513;p26"/>
            <p:cNvCxnSpPr/>
            <p:nvPr/>
          </p:nvCxnSpPr>
          <p:spPr>
            <a:xfrm>
              <a:off x="7444032" y="2658794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8133348" y="4895557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516" name="Google Shape;516;p26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26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18" name="Google Shape;518;p26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0" name="Google Shape;520;p26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521" name="Google Shape;521;p26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" name="Google Shape;522;p26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23" name="Google Shape;523;p26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25" name="Google Shape;525;p26" descr="Bar graph with upward tre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4600" y="255037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6" descr="Sto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3450" y="363382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6" descr="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4925" y="526972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6" descr="Coi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6625" y="3676650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6" descr="Magnifying glas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12725" y="5274450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6" descr="Pie char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9002" y="3781425"/>
            <a:ext cx="733996" cy="73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 descr="Trading Forex - 1440x810 - Download HD Wallpaper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person using laptop on white wooden tabl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1093" b="3109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 rot="5400000">
            <a:off x="4543427" y="-790574"/>
            <a:ext cx="3105147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2372721" y="815286"/>
            <a:ext cx="74465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Overview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526962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796780" y="315934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2309858" y="3284376"/>
            <a:ext cx="1935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 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614048" y="4139305"/>
            <a:ext cx="5326742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Stocking trading information was sourced </a:t>
            </a:r>
            <a:b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from the yahoo API.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Entire trading history was included in this project.</a:t>
            </a:r>
            <a:endParaRPr dirty="0"/>
          </a:p>
        </p:txBody>
      </p:sp>
      <p:sp>
        <p:nvSpPr>
          <p:cNvPr id="86" name="Google Shape;86;p3"/>
          <p:cNvSpPr/>
          <p:nvPr/>
        </p:nvSpPr>
        <p:spPr>
          <a:xfrm>
            <a:off x="6164124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7433942" y="315934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7637141" y="3284376"/>
            <a:ext cx="25548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89" name="Google Shape;89;p3"/>
          <p:cNvSpPr txBox="1"/>
          <p:nvPr/>
        </p:nvSpPr>
        <p:spPr>
          <a:xfrm>
            <a:off x="6251210" y="4139305"/>
            <a:ext cx="5326742" cy="181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is the only company based in North America and the </a:t>
            </a:r>
            <a:b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other three companies are based out of China.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has been trading for 12 years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 has traded for 3 years</a:t>
            </a:r>
            <a:endParaRPr dirty="0"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Both LI and XPEV have only been trading for a year</a:t>
            </a:r>
            <a:endParaRPr dirty="0"/>
          </a:p>
        </p:txBody>
      </p:sp>
      <p:sp>
        <p:nvSpPr>
          <p:cNvPr id="90" name="Google Shape;90;p3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3"/>
          <p:cNvCxnSpPr/>
          <p:nvPr/>
        </p:nvCxnSpPr>
        <p:spPr>
          <a:xfrm rot="10800000">
            <a:off x="1935066" y="4882857"/>
            <a:ext cx="2684707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3"/>
          <p:cNvCxnSpPr/>
          <p:nvPr/>
        </p:nvCxnSpPr>
        <p:spPr>
          <a:xfrm rot="10800000">
            <a:off x="7299960" y="4776177"/>
            <a:ext cx="322326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3"/>
          <p:cNvCxnSpPr/>
          <p:nvPr/>
        </p:nvCxnSpPr>
        <p:spPr>
          <a:xfrm rot="10800000">
            <a:off x="7572228" y="5180037"/>
            <a:ext cx="2684707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3"/>
          <p:cNvCxnSpPr/>
          <p:nvPr/>
        </p:nvCxnSpPr>
        <p:spPr>
          <a:xfrm rot="10800000">
            <a:off x="7886700" y="5591517"/>
            <a:ext cx="207264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7" descr="Forex HD - Diagramm Hintergrundbild - 852x480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" b="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7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27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538" name="Google Shape;538;p2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" name="Google Shape;539;p27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40" name="Google Shape;540;p27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2" name="Google Shape;542;p27"/>
          <p:cNvGrpSpPr/>
          <p:nvPr/>
        </p:nvGrpSpPr>
        <p:grpSpPr>
          <a:xfrm>
            <a:off x="1119583" y="1295674"/>
            <a:ext cx="9952834" cy="4266653"/>
            <a:chOff x="1119583" y="1162383"/>
            <a:chExt cx="9952834" cy="4266653"/>
          </a:xfrm>
        </p:grpSpPr>
        <p:sp>
          <p:nvSpPr>
            <p:cNvPr id="543" name="Google Shape;543;p27"/>
            <p:cNvSpPr txBox="1"/>
            <p:nvPr/>
          </p:nvSpPr>
          <p:spPr>
            <a:xfrm>
              <a:off x="3075800" y="1162383"/>
              <a:ext cx="60404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119583" y="2359380"/>
              <a:ext cx="9952834" cy="3069656"/>
            </a:xfrm>
            <a:custGeom>
              <a:avLst/>
              <a:gdLst/>
              <a:ahLst/>
              <a:cxnLst/>
              <a:rect l="l" t="t" r="r" b="b"/>
              <a:pathLst>
                <a:path w="7463864" h="2302007" extrusionOk="0">
                  <a:moveTo>
                    <a:pt x="7463827" y="1141476"/>
                  </a:moveTo>
                  <a:cubicBezTo>
                    <a:pt x="7468971" y="1776698"/>
                    <a:pt x="6951858" y="2299907"/>
                    <a:pt x="6316636" y="2302002"/>
                  </a:cubicBezTo>
                  <a:cubicBezTo>
                    <a:pt x="5866103" y="2303431"/>
                    <a:pt x="5475578" y="2046161"/>
                    <a:pt x="5285364" y="1670114"/>
                  </a:cubicBezTo>
                  <a:cubicBezTo>
                    <a:pt x="5235263" y="1571149"/>
                    <a:pt x="5133440" y="1509236"/>
                    <a:pt x="5022569" y="1509236"/>
                  </a:cubicBezTo>
                  <a:lnTo>
                    <a:pt x="5022379" y="1509236"/>
                  </a:lnTo>
                  <a:cubicBezTo>
                    <a:pt x="4910460" y="1509236"/>
                    <a:pt x="4808924" y="1573054"/>
                    <a:pt x="4758155" y="1672781"/>
                  </a:cubicBezTo>
                  <a:cubicBezTo>
                    <a:pt x="4567941" y="2046256"/>
                    <a:pt x="4179892" y="2302002"/>
                    <a:pt x="3732027" y="2302002"/>
                  </a:cubicBezTo>
                  <a:cubicBezTo>
                    <a:pt x="3284162" y="2302002"/>
                    <a:pt x="2896018" y="2046256"/>
                    <a:pt x="2705899" y="1672781"/>
                  </a:cubicBezTo>
                  <a:cubicBezTo>
                    <a:pt x="2655131" y="1573054"/>
                    <a:pt x="2553689" y="1509236"/>
                    <a:pt x="2441675" y="1509236"/>
                  </a:cubicBezTo>
                  <a:lnTo>
                    <a:pt x="2441485" y="1509236"/>
                  </a:lnTo>
                  <a:cubicBezTo>
                    <a:pt x="2330614" y="1509236"/>
                    <a:pt x="2228696" y="1571244"/>
                    <a:pt x="2178690" y="1670114"/>
                  </a:cubicBezTo>
                  <a:cubicBezTo>
                    <a:pt x="1988476" y="2046065"/>
                    <a:pt x="1597951" y="2303431"/>
                    <a:pt x="1147418" y="2302002"/>
                  </a:cubicBezTo>
                  <a:cubicBezTo>
                    <a:pt x="512101" y="2300002"/>
                    <a:pt x="-5012" y="1776698"/>
                    <a:pt x="37" y="1141476"/>
                  </a:cubicBezTo>
                  <a:cubicBezTo>
                    <a:pt x="5180" y="510159"/>
                    <a:pt x="518482" y="0"/>
                    <a:pt x="1151038" y="0"/>
                  </a:cubicBezTo>
                  <a:cubicBezTo>
                    <a:pt x="1598903" y="0"/>
                    <a:pt x="1987047" y="255842"/>
                    <a:pt x="2177261" y="629317"/>
                  </a:cubicBezTo>
                  <a:cubicBezTo>
                    <a:pt x="2228030" y="729044"/>
                    <a:pt x="2329471" y="792861"/>
                    <a:pt x="2441485" y="792861"/>
                  </a:cubicBezTo>
                  <a:lnTo>
                    <a:pt x="2441485" y="792861"/>
                  </a:lnTo>
                  <a:cubicBezTo>
                    <a:pt x="2553404" y="792861"/>
                    <a:pt x="2654940" y="729044"/>
                    <a:pt x="2705708" y="629317"/>
                  </a:cubicBezTo>
                  <a:cubicBezTo>
                    <a:pt x="2895923" y="255842"/>
                    <a:pt x="3284066" y="0"/>
                    <a:pt x="3731932" y="0"/>
                  </a:cubicBezTo>
                  <a:cubicBezTo>
                    <a:pt x="4179797" y="0"/>
                    <a:pt x="4567941" y="255842"/>
                    <a:pt x="4758155" y="629317"/>
                  </a:cubicBezTo>
                  <a:cubicBezTo>
                    <a:pt x="4808924" y="729044"/>
                    <a:pt x="4910365" y="792861"/>
                    <a:pt x="5022379" y="792861"/>
                  </a:cubicBezTo>
                  <a:lnTo>
                    <a:pt x="5022379" y="792861"/>
                  </a:lnTo>
                  <a:cubicBezTo>
                    <a:pt x="5134298" y="792861"/>
                    <a:pt x="5235834" y="729044"/>
                    <a:pt x="5286603" y="629317"/>
                  </a:cubicBezTo>
                  <a:cubicBezTo>
                    <a:pt x="5476817" y="255842"/>
                    <a:pt x="5864960" y="0"/>
                    <a:pt x="6312826" y="0"/>
                  </a:cubicBezTo>
                  <a:cubicBezTo>
                    <a:pt x="6945381" y="0"/>
                    <a:pt x="7458683" y="510159"/>
                    <a:pt x="7463827" y="114147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27"/>
            <p:cNvGrpSpPr/>
            <p:nvPr/>
          </p:nvGrpSpPr>
          <p:grpSpPr>
            <a:xfrm>
              <a:off x="1349659" y="2983774"/>
              <a:ext cx="9492682" cy="2215069"/>
              <a:chOff x="1349659" y="2983774"/>
              <a:chExt cx="9492682" cy="2215069"/>
            </a:xfrm>
          </p:grpSpPr>
          <p:sp>
            <p:nvSpPr>
              <p:cNvPr id="546" name="Google Shape;546;p27"/>
              <p:cNvSpPr/>
              <p:nvPr/>
            </p:nvSpPr>
            <p:spPr>
              <a:xfrm>
                <a:off x="1349659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7"/>
              <p:cNvSpPr txBox="1"/>
              <p:nvPr/>
            </p:nvSpPr>
            <p:spPr>
              <a:xfrm flipH="1">
                <a:off x="1700133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Market &amp; Industry  Inclusion</a:t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8232953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7"/>
              <p:cNvSpPr txBox="1"/>
              <p:nvPr/>
            </p:nvSpPr>
            <p:spPr>
              <a:xfrm flipH="1">
                <a:off x="8583427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Publishing all inclusive </a:t>
                </a:r>
                <a:b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results</a:t>
                </a: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4791306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7"/>
              <p:cNvSpPr txBox="1"/>
              <p:nvPr/>
            </p:nvSpPr>
            <p:spPr>
              <a:xfrm flipH="1">
                <a:off x="5141780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Stock trading Volume </a:t>
                </a:r>
                <a:b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/>
              </a:p>
            </p:txBody>
          </p:sp>
        </p:grpSp>
      </p:grpSp>
      <p:grpSp>
        <p:nvGrpSpPr>
          <p:cNvPr id="552" name="Google Shape;552;p27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553" name="Google Shape;553;p2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" name="Google Shape;554;p27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7" name="Google Shape;557;p27" descr="C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2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 descr="Magnifying gla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99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7" descr="Presentation with pie ch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46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8"/>
          <p:cNvPicPr preferRelativeResize="0"/>
          <p:nvPr/>
        </p:nvPicPr>
        <p:blipFill rotWithShape="1">
          <a:blip r:embed="rId3">
            <a:alphaModFix/>
          </a:blip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8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28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28"/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568" name="Google Shape;568;p28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70" name="Google Shape;570;p28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2" name="Google Shape;572;p28"/>
          <p:cNvGrpSpPr/>
          <p:nvPr/>
        </p:nvGrpSpPr>
        <p:grpSpPr>
          <a:xfrm>
            <a:off x="656859" y="1331706"/>
            <a:ext cx="7210426" cy="4194589"/>
            <a:chOff x="656859" y="1609581"/>
            <a:chExt cx="7210426" cy="4194589"/>
          </a:xfrm>
        </p:grpSpPr>
        <p:sp>
          <p:nvSpPr>
            <p:cNvPr id="573" name="Google Shape;573;p28"/>
            <p:cNvSpPr txBox="1"/>
            <p:nvPr/>
          </p:nvSpPr>
          <p:spPr>
            <a:xfrm>
              <a:off x="656859" y="1609581"/>
              <a:ext cx="7210426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grpSp>
          <p:nvGrpSpPr>
            <p:cNvPr id="574" name="Google Shape;574;p28"/>
            <p:cNvGrpSpPr/>
            <p:nvPr/>
          </p:nvGrpSpPr>
          <p:grpSpPr>
            <a:xfrm>
              <a:off x="800100" y="3116581"/>
              <a:ext cx="3468963" cy="746760"/>
              <a:chOff x="800100" y="3268981"/>
              <a:chExt cx="3468963" cy="746760"/>
            </a:xfrm>
          </p:grpSpPr>
          <p:sp>
            <p:nvSpPr>
              <p:cNvPr id="575" name="Google Shape;575;p28"/>
              <p:cNvSpPr/>
              <p:nvPr/>
            </p:nvSpPr>
            <p:spPr>
              <a:xfrm>
                <a:off x="800100" y="3268981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8"/>
              <p:cNvSpPr txBox="1"/>
              <p:nvPr/>
            </p:nvSpPr>
            <p:spPr>
              <a:xfrm>
                <a:off x="1714539" y="3442306"/>
                <a:ext cx="2554524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lt1"/>
                    </a:solidFill>
                  </a:rPr>
                  <a:t>Brian Matsiko</a:t>
                </a:r>
                <a:endParaRPr dirty="0"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800101" y="3268981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" name="Google Shape;578;p28"/>
            <p:cNvGrpSpPr/>
            <p:nvPr/>
          </p:nvGrpSpPr>
          <p:grpSpPr>
            <a:xfrm>
              <a:off x="800100" y="4086996"/>
              <a:ext cx="3468963" cy="746760"/>
              <a:chOff x="800100" y="4159319"/>
              <a:chExt cx="3468963" cy="746760"/>
            </a:xfrm>
          </p:grpSpPr>
          <p:sp>
            <p:nvSpPr>
              <p:cNvPr id="579" name="Google Shape;579;p28"/>
              <p:cNvSpPr/>
              <p:nvPr/>
            </p:nvSpPr>
            <p:spPr>
              <a:xfrm>
                <a:off x="800100" y="4159319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8"/>
              <p:cNvSpPr txBox="1"/>
              <p:nvPr/>
            </p:nvSpPr>
            <p:spPr>
              <a:xfrm>
                <a:off x="1714539" y="4332644"/>
                <a:ext cx="25545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Contact Number</a:t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800101" y="4159319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Google Shape;582;p28"/>
            <p:cNvGrpSpPr/>
            <p:nvPr/>
          </p:nvGrpSpPr>
          <p:grpSpPr>
            <a:xfrm>
              <a:off x="800100" y="5057410"/>
              <a:ext cx="4383400" cy="746760"/>
              <a:chOff x="800100" y="5209810"/>
              <a:chExt cx="4383400" cy="746760"/>
            </a:xfrm>
          </p:grpSpPr>
          <p:sp>
            <p:nvSpPr>
              <p:cNvPr id="583" name="Google Shape;583;p28"/>
              <p:cNvSpPr/>
              <p:nvPr/>
            </p:nvSpPr>
            <p:spPr>
              <a:xfrm>
                <a:off x="800100" y="5209810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8"/>
              <p:cNvSpPr txBox="1"/>
              <p:nvPr/>
            </p:nvSpPr>
            <p:spPr>
              <a:xfrm>
                <a:off x="1714538" y="5383135"/>
                <a:ext cx="346896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</a:rPr>
                  <a:t>matsikobrian@yahoo.com</a:t>
                </a:r>
                <a:endParaRPr dirty="0"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800101" y="5209810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86" name="Google Shape;586;p2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070" y="2965938"/>
            <a:ext cx="442180" cy="4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8" descr="Receiv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070" y="3960488"/>
            <a:ext cx="442180" cy="4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8" descr="Emai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070" y="4910588"/>
            <a:ext cx="442180" cy="44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656859" y="1550938"/>
            <a:ext cx="721042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grpSp>
        <p:nvGrpSpPr>
          <p:cNvPr id="105" name="Google Shape;105;p4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06" name="Google Shape;106;p4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4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130;p5">
            <a:extLst>
              <a:ext uri="{FF2B5EF4-FFF2-40B4-BE49-F238E27FC236}">
                <a16:creationId xmlns:a16="http://schemas.microsoft.com/office/drawing/2014/main" id="{21D18FDB-D960-FC4C-84B6-E221322E0A07}"/>
              </a:ext>
            </a:extLst>
          </p:cNvPr>
          <p:cNvSpPr/>
          <p:nvPr/>
        </p:nvSpPr>
        <p:spPr>
          <a:xfrm>
            <a:off x="6198152" y="1624689"/>
            <a:ext cx="5257706" cy="2143421"/>
          </a:xfrm>
          <a:prstGeom prst="roundRect">
            <a:avLst>
              <a:gd name="adj" fmla="val 395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5" descr="Stock Market Or Forex Trading Graph In Graphic Concept | Stock market  graph, Forex trading, Trading char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9" b="777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1799771" y="455269"/>
            <a:ext cx="85924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 Correlations With Price Close</a:t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408632" y="1365239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" name="Google Shape;122;p5"/>
          <p:cNvGraphicFramePr/>
          <p:nvPr/>
        </p:nvGraphicFramePr>
        <p:xfrm>
          <a:off x="1032646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839751" y="1409925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1839751" y="2034695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graphicFrame>
        <p:nvGraphicFramePr>
          <p:cNvPr id="125" name="Google Shape;125;p5"/>
          <p:cNvGraphicFramePr/>
          <p:nvPr>
            <p:extLst>
              <p:ext uri="{D42A27DB-BD31-4B8C-83A1-F6EECF244321}">
                <p14:modId xmlns:p14="http://schemas.microsoft.com/office/powerpoint/2010/main" val="3148442358"/>
              </p:ext>
            </p:extLst>
          </p:nvPr>
        </p:nvGraphicFramePr>
        <p:xfrm>
          <a:off x="6441259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6" name="Google Shape;126;p5"/>
          <p:cNvSpPr txBox="1"/>
          <p:nvPr/>
        </p:nvSpPr>
        <p:spPr>
          <a:xfrm>
            <a:off x="7248364" y="2034695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 sz="1800">
              <a:solidFill>
                <a:schemeClr val="lt1"/>
              </a:solidFill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408632" y="4000500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6817245" y="4000500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" name="Google Shape;132;p5"/>
          <p:cNvGraphicFramePr/>
          <p:nvPr>
            <p:extLst>
              <p:ext uri="{D42A27DB-BD31-4B8C-83A1-F6EECF244321}">
                <p14:modId xmlns:p14="http://schemas.microsoft.com/office/powerpoint/2010/main" val="70788957"/>
              </p:ext>
            </p:extLst>
          </p:nvPr>
        </p:nvGraphicFramePr>
        <p:xfrm>
          <a:off x="1032646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3" name="Google Shape;133;p5"/>
          <p:cNvSpPr txBox="1"/>
          <p:nvPr/>
        </p:nvSpPr>
        <p:spPr>
          <a:xfrm>
            <a:off x="1839751" y="4045186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839751" y="4669956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graphicFrame>
        <p:nvGraphicFramePr>
          <p:cNvPr id="135" name="Google Shape;135;p5"/>
          <p:cNvGraphicFramePr/>
          <p:nvPr/>
        </p:nvGraphicFramePr>
        <p:xfrm>
          <a:off x="6441259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6" name="Google Shape;136;p5"/>
          <p:cNvSpPr txBox="1"/>
          <p:nvPr/>
        </p:nvSpPr>
        <p:spPr>
          <a:xfrm>
            <a:off x="7248364" y="4669956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 dirty="0"/>
          </a:p>
        </p:txBody>
      </p:sp>
      <p:sp>
        <p:nvSpPr>
          <p:cNvPr id="137" name="Google Shape;137;p5"/>
          <p:cNvSpPr txBox="1"/>
          <p:nvPr/>
        </p:nvSpPr>
        <p:spPr>
          <a:xfrm>
            <a:off x="7248364" y="4045186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139" name="Google Shape;139;p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" name="Google Shape;140;p5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" name="Google Shape;143;p5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144" name="Google Shape;144;p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5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6" name="Google Shape;130;p5">
            <a:extLst>
              <a:ext uri="{FF2B5EF4-FFF2-40B4-BE49-F238E27FC236}">
                <a16:creationId xmlns:a16="http://schemas.microsoft.com/office/drawing/2014/main" id="{AA5043B4-4CA6-6B47-9316-8D15E588B520}"/>
              </a:ext>
            </a:extLst>
          </p:cNvPr>
          <p:cNvSpPr/>
          <p:nvPr/>
        </p:nvSpPr>
        <p:spPr>
          <a:xfrm>
            <a:off x="6181861" y="1601710"/>
            <a:ext cx="5257706" cy="2143421"/>
          </a:xfrm>
          <a:prstGeom prst="roundRect">
            <a:avLst>
              <a:gd name="adj" fmla="val 3955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7" name="Google Shape;135;p5">
            <a:extLst>
              <a:ext uri="{FF2B5EF4-FFF2-40B4-BE49-F238E27FC236}">
                <a16:creationId xmlns:a16="http://schemas.microsoft.com/office/drawing/2014/main" id="{DB3BF8B1-0E02-4742-B8EF-5585BD1E14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147123"/>
              </p:ext>
            </p:extLst>
          </p:nvPr>
        </p:nvGraphicFramePr>
        <p:xfrm>
          <a:off x="6441260" y="2284804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8" name="Google Shape;136;p5">
            <a:extLst>
              <a:ext uri="{FF2B5EF4-FFF2-40B4-BE49-F238E27FC236}">
                <a16:creationId xmlns:a16="http://schemas.microsoft.com/office/drawing/2014/main" id="{2797E7F6-EFF2-284B-8E49-68271D418FB0}"/>
              </a:ext>
            </a:extLst>
          </p:cNvPr>
          <p:cNvSpPr txBox="1"/>
          <p:nvPr/>
        </p:nvSpPr>
        <p:spPr>
          <a:xfrm>
            <a:off x="7288343" y="1998382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 dirty="0"/>
          </a:p>
        </p:txBody>
      </p:sp>
      <p:sp>
        <p:nvSpPr>
          <p:cNvPr id="121" name="Google Shape;121;p5"/>
          <p:cNvSpPr/>
          <p:nvPr/>
        </p:nvSpPr>
        <p:spPr>
          <a:xfrm>
            <a:off x="6817245" y="1365239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 txBox="1"/>
          <p:nvPr/>
        </p:nvSpPr>
        <p:spPr>
          <a:xfrm>
            <a:off x="7248364" y="1409925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 rot="-568412">
            <a:off x="-114195" y="-931835"/>
            <a:ext cx="11610707" cy="2579907"/>
          </a:xfrm>
          <a:custGeom>
            <a:avLst/>
            <a:gdLst/>
            <a:ahLst/>
            <a:cxnLst/>
            <a:rect l="l" t="t" r="r" b="b"/>
            <a:pathLst>
              <a:path w="11610706" h="2579907" extrusionOk="0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 descr="Escolher uma corretora: Day Trader | Co op bank, Stock analysis, Investing  strateg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690" b="39690"/>
          <a:stretch/>
        </p:blipFill>
        <p:spPr>
          <a:xfrm>
            <a:off x="2" y="2"/>
            <a:ext cx="10120863" cy="15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 descr="Stock Market Or Forex Trading Graph In Graphic Concept | Stock market  graph, Forex trading, Trading chart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1040" b="31040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 rot="-568412">
            <a:off x="-111941" y="-817911"/>
            <a:ext cx="10204488" cy="2141987"/>
          </a:xfrm>
          <a:custGeom>
            <a:avLst/>
            <a:gdLst/>
            <a:ahLst/>
            <a:cxnLst/>
            <a:rect l="l" t="t" r="r" b="b"/>
            <a:pathLst>
              <a:path w="10204488" h="2141987" extrusionOk="0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740228" y="455269"/>
            <a:ext cx="85924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Stock Trading Trends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839751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7248364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2633" y="1898485"/>
            <a:ext cx="3578122" cy="179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1019" y="1917552"/>
            <a:ext cx="3478576" cy="17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2622" y="4549554"/>
            <a:ext cx="3778144" cy="178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8004" y="4553988"/>
            <a:ext cx="3464606" cy="175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1839751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7248364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Process</a:t>
            </a:r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6" name="Google Shape;186;p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7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8" descr="laptop computer on glass-top tabl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013" r="34012"/>
          <a:stretch/>
        </p:blipFill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 flipH="1">
            <a:off x="0" y="0"/>
            <a:ext cx="3143250" cy="6857997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 flipH="1">
            <a:off x="3079948" y="2"/>
            <a:ext cx="9112052" cy="6857997"/>
          </a:xfrm>
          <a:custGeom>
            <a:avLst/>
            <a:gdLst/>
            <a:ahLst/>
            <a:cxnLst/>
            <a:rect l="l" t="t" r="r" b="b"/>
            <a:pathLst>
              <a:path w="9112052" h="6857997" extrusionOk="0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8" descr="Strategi Emas dan Forex untuk Investasi di Pasar Eropa – Mentari Mul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5775" r="15775"/>
          <a:stretch/>
        </p:blipFill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 flipH="1">
            <a:off x="3846856" y="0"/>
            <a:ext cx="8345143" cy="6858001"/>
          </a:xfrm>
          <a:custGeom>
            <a:avLst/>
            <a:gdLst/>
            <a:ahLst/>
            <a:cxnLst/>
            <a:rect l="l" t="t" r="r" b="b"/>
            <a:pathLst>
              <a:path w="8345143" h="6858001" extrusionOk="0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665116" y="2828836"/>
            <a:ext cx="309643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 Overview</a:t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066508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8435315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8"/>
          <p:cNvGrpSpPr/>
          <p:nvPr/>
        </p:nvGrpSpPr>
        <p:grpSpPr>
          <a:xfrm>
            <a:off x="5066507" y="682171"/>
            <a:ext cx="3188247" cy="489484"/>
            <a:chOff x="1408632" y="1365239"/>
            <a:chExt cx="3966124" cy="489484"/>
          </a:xfrm>
        </p:grpSpPr>
        <p:sp>
          <p:nvSpPr>
            <p:cNvPr id="204" name="Google Shape;204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39A78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Target And Features</a:t>
              </a:r>
              <a:endParaRPr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8435315" y="682171"/>
            <a:ext cx="3188247" cy="489484"/>
            <a:chOff x="1408632" y="1365239"/>
            <a:chExt cx="3966124" cy="489484"/>
          </a:xfrm>
        </p:grpSpPr>
        <p:sp>
          <p:nvSpPr>
            <p:cNvPr id="207" name="Google Shape;207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Modelling</a:t>
              </a:r>
              <a:endParaRPr/>
            </a:p>
          </p:txBody>
        </p:sp>
      </p:grpSp>
      <p:sp>
        <p:nvSpPr>
          <p:cNvPr id="209" name="Google Shape;209;p8"/>
          <p:cNvSpPr/>
          <p:nvPr/>
        </p:nvSpPr>
        <p:spPr>
          <a:xfrm>
            <a:off x="5266922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266922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8635729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8635729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8"/>
          <p:cNvCxnSpPr/>
          <p:nvPr/>
        </p:nvCxnSpPr>
        <p:spPr>
          <a:xfrm rot="10800000">
            <a:off x="8934582" y="2718415"/>
            <a:ext cx="218971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8"/>
          <p:cNvCxnSpPr/>
          <p:nvPr/>
        </p:nvCxnSpPr>
        <p:spPr>
          <a:xfrm rot="10800000">
            <a:off x="5731425" y="49828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8"/>
          <p:cNvCxnSpPr/>
          <p:nvPr/>
        </p:nvCxnSpPr>
        <p:spPr>
          <a:xfrm rot="10800000">
            <a:off x="5731425" y="52876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16" name="Google Shape;216;p8" descr="Bullsey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6837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Handshak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5812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6837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 descr="Single ge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05812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8"/>
          <p:cNvGrpSpPr/>
          <p:nvPr/>
        </p:nvGrpSpPr>
        <p:grpSpPr>
          <a:xfrm>
            <a:off x="5361432" y="2292340"/>
            <a:ext cx="2598398" cy="722855"/>
            <a:chOff x="5364502" y="1993101"/>
            <a:chExt cx="2598398" cy="722855"/>
          </a:xfrm>
        </p:grpSpPr>
        <p:sp>
          <p:nvSpPr>
            <p:cNvPr id="221" name="Google Shape;221;p8"/>
            <p:cNvSpPr txBox="1"/>
            <p:nvPr/>
          </p:nvSpPr>
          <p:spPr>
            <a:xfrm>
              <a:off x="5974102" y="1993101"/>
              <a:ext cx="1379198" cy="38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Target </a:t>
              </a:r>
              <a:endParaRPr/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5364502" y="2360474"/>
              <a:ext cx="2598398" cy="35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Daily Stock Closing prices </a:t>
              </a:r>
              <a:endParaRPr/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5361432" y="4003383"/>
            <a:ext cx="2598398" cy="1780553"/>
            <a:chOff x="5364502" y="1688301"/>
            <a:chExt cx="2598398" cy="1780553"/>
          </a:xfrm>
        </p:grpSpPr>
        <p:sp>
          <p:nvSpPr>
            <p:cNvPr id="224" name="Google Shape;224;p8"/>
            <p:cNvSpPr txBox="1"/>
            <p:nvPr/>
          </p:nvSpPr>
          <p:spPr>
            <a:xfrm>
              <a:off x="5618607" y="1688301"/>
              <a:ext cx="2090188" cy="720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Features and Transformations</a:t>
              </a:r>
              <a:endParaRPr/>
            </a:p>
          </p:txBody>
        </p:sp>
        <p:sp>
          <p:nvSpPr>
            <p:cNvPr id="225" name="Google Shape;225;p8"/>
            <p:cNvSpPr txBox="1"/>
            <p:nvPr/>
          </p:nvSpPr>
          <p:spPr>
            <a:xfrm>
              <a:off x="5364502" y="2360474"/>
              <a:ext cx="2598398" cy="1108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Open, low, high, volume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Normalized 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time series split into train and test -70% to 30%</a:t>
              </a:r>
              <a:endParaRPr dirty="0"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8755876" y="1919930"/>
            <a:ext cx="2547124" cy="1795416"/>
            <a:chOff x="5390139" y="1993101"/>
            <a:chExt cx="2547124" cy="1795416"/>
          </a:xfrm>
        </p:grpSpPr>
        <p:sp>
          <p:nvSpPr>
            <p:cNvPr id="227" name="Google Shape;227;p8"/>
            <p:cNvSpPr txBox="1"/>
            <p:nvPr/>
          </p:nvSpPr>
          <p:spPr>
            <a:xfrm>
              <a:off x="5974102" y="1993101"/>
              <a:ext cx="1379198" cy="394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Models</a:t>
              </a:r>
              <a:endParaRPr/>
            </a:p>
          </p:txBody>
        </p:sp>
        <p:sp>
          <p:nvSpPr>
            <p:cNvPr id="228" name="Google Shape;228;p8"/>
            <p:cNvSpPr txBox="1"/>
            <p:nvPr/>
          </p:nvSpPr>
          <p:spPr>
            <a:xfrm>
              <a:off x="5390139" y="2360474"/>
              <a:ext cx="2547124" cy="1428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Baseline LSMT model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Facebook Prophet, ARIMA and </a:t>
              </a:r>
              <a:b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SARIMA models</a:t>
              </a:r>
              <a:endParaRPr dirty="0"/>
            </a:p>
          </p:txBody>
        </p:sp>
      </p:grpSp>
      <p:sp>
        <p:nvSpPr>
          <p:cNvPr id="229" name="Google Shape;229;p8"/>
          <p:cNvSpPr txBox="1"/>
          <p:nvPr/>
        </p:nvSpPr>
        <p:spPr>
          <a:xfrm>
            <a:off x="8934582" y="3983266"/>
            <a:ext cx="2296836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</a:rPr>
              <a:t>Evaluation metrics</a:t>
            </a:r>
            <a:endParaRPr dirty="0"/>
          </a:p>
        </p:txBody>
      </p:sp>
      <p:sp>
        <p:nvSpPr>
          <p:cNvPr id="37" name="Google Shape;225;p8">
            <a:extLst>
              <a:ext uri="{FF2B5EF4-FFF2-40B4-BE49-F238E27FC236}">
                <a16:creationId xmlns:a16="http://schemas.microsoft.com/office/drawing/2014/main" id="{CB7143FB-E2C5-6141-BB43-61EF4C0B3D84}"/>
              </a:ext>
            </a:extLst>
          </p:cNvPr>
          <p:cNvSpPr txBox="1"/>
          <p:nvPr/>
        </p:nvSpPr>
        <p:spPr>
          <a:xfrm>
            <a:off x="8708434" y="4503969"/>
            <a:ext cx="2598398" cy="978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Mean Absolute Error (MAE)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Mean Squared Error (MSE)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Mean Percentage Absolute Error (MAPE)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Simple Models With LSMT</a:t>
            </a:r>
            <a:endParaRPr/>
          </a:p>
        </p:txBody>
      </p:sp>
      <p:grpSp>
        <p:nvGrpSpPr>
          <p:cNvPr id="240" name="Google Shape;240;p9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241" name="Google Shape;241;p9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D1F35"/>
      </a:accent1>
      <a:accent2>
        <a:srgbClr val="E75384"/>
      </a:accent2>
      <a:accent3>
        <a:srgbClr val="4FC49D"/>
      </a:accent3>
      <a:accent4>
        <a:srgbClr val="FFB7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5870</TotalTime>
  <Words>477</Words>
  <Application>Microsoft Macintosh PowerPoint</Application>
  <PresentationFormat>Widescreen</PresentationFormat>
  <Paragraphs>105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Pandhu</dc:creator>
  <cp:lastModifiedBy>Brian Matsiko</cp:lastModifiedBy>
  <cp:revision>13</cp:revision>
  <dcterms:created xsi:type="dcterms:W3CDTF">2021-07-27T08:37:47Z</dcterms:created>
  <dcterms:modified xsi:type="dcterms:W3CDTF">2021-08-02T16:55:13Z</dcterms:modified>
</cp:coreProperties>
</file>